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83" r:id="rId4"/>
    <p:sldId id="273" r:id="rId5"/>
    <p:sldId id="285" r:id="rId6"/>
    <p:sldId id="262" r:id="rId7"/>
    <p:sldId id="264" r:id="rId8"/>
    <p:sldId id="266" r:id="rId9"/>
    <p:sldId id="267" r:id="rId10"/>
    <p:sldId id="276" r:id="rId11"/>
    <p:sldId id="269" r:id="rId12"/>
    <p:sldId id="270" r:id="rId13"/>
    <p:sldId id="281" r:id="rId14"/>
    <p:sldId id="284" r:id="rId15"/>
    <p:sldId id="272" r:id="rId16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u, Marle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37" autoAdjust="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1970" tIns="45985" rIns="91970" bIns="45985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E609CA9-FA76-4793-82C9-C0060D0FC0B9}" type="datetimeFigureOut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70" tIns="45985" rIns="91970" bIns="4598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970" tIns="45985" rIns="91970" bIns="45985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1970" tIns="45985" rIns="91970" bIns="45985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wrap="square" lIns="91970" tIns="45985" rIns="91970" bIns="4598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EBE32B-7001-4667-92D6-1CB7B6C13A5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CBF5337-FA80-42AE-B08F-83F661B25A11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F5136B4-D660-4D7D-9B6C-70FF5448C2FD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CD33D62-0ED7-41A2-A57D-2ACA601439B5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7294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57DD-47EC-4414-A98A-983E0827ED3E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40516-ED33-4D11-86B5-B55CB40524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252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590A6-4056-4F4E-99F5-4956A819BAED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9371A-59E6-4344-B2A3-99245EC013F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7653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586B4-4AD1-48CD-93C9-364DF2CB24CF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49DAC-1CBE-43E9-8594-CF772FE933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096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10E0-8B72-4AA0-BB36-D05FE33EAA4F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5C143-4504-42A6-BD04-F416934CB8E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604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325D-6FDB-4309-9EA1-AE4EAD1E1183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8125A-1916-43CA-B85D-A34C420507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002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84A23-1BC6-453E-ACB7-A50F67E28ECB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7A12-3748-481B-8FC9-8181080D5F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8246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5D5D8-ACCE-414B-8350-E65EA26CBAEE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B830B-265C-405C-9824-36BD12BB57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167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59B5B-CDB3-41D8-B273-9A314E8B8910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AED44-D073-4725-8989-C6418FBE8C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062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FD972-FA05-4C00-808E-6402E81B3C66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12878-A870-4FEA-950E-FA7259CED72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31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8BFC-0AD4-4CAF-A679-95F5642F9FEF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D2F81-4FF6-421F-B5FD-26FAD24738F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418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E685-70C8-43F6-BF81-2566B90BCDA3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77EC8-4698-43CF-BAB0-84058EC1D8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162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F0FE85-4AEE-46E4-932E-158BF976BBF2}" type="datetime1">
              <a:rPr lang="de-DE"/>
              <a:pPr>
                <a:defRPr/>
              </a:pPr>
              <a:t>09.10.2023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AEF11B-09FD-4169-BDD5-6A547A3AFC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feld 2"/>
          <p:cNvSpPr txBox="1">
            <a:spLocks noChangeArrowheads="1"/>
          </p:cNvSpPr>
          <p:nvPr/>
        </p:nvSpPr>
        <p:spPr bwMode="auto">
          <a:xfrm>
            <a:off x="1979613" y="1654175"/>
            <a:ext cx="5113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 b="1">
                <a:latin typeface="Arial" panose="020B0604020202020204" pitchFamily="34" charset="0"/>
              </a:rPr>
              <a:t>Darmsheim 2022 </a:t>
            </a:r>
          </a:p>
        </p:txBody>
      </p:sp>
      <p:sp>
        <p:nvSpPr>
          <p:cNvPr id="3077" name="Textfeld 3"/>
          <p:cNvSpPr txBox="1">
            <a:spLocks noChangeArrowheads="1"/>
          </p:cNvSpPr>
          <p:nvPr/>
        </p:nvSpPr>
        <p:spPr bwMode="auto">
          <a:xfrm>
            <a:off x="1116013" y="2997200"/>
            <a:ext cx="695166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>
                <a:latin typeface="Arial" panose="020B0604020202020204" pitchFamily="34" charset="0"/>
              </a:rPr>
              <a:t>Polizeiliche Kriminalstatistik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dirty="0">
                <a:latin typeface="Arial" panose="020B0604020202020204" pitchFamily="34" charset="0"/>
              </a:rPr>
              <a:t>Verkehrsunfallstatistik</a:t>
            </a:r>
            <a:r>
              <a:rPr lang="de-DE" altLang="de-DE" sz="360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8" name="Textfeld 4"/>
          <p:cNvSpPr txBox="1">
            <a:spLocks noChangeArrowheads="1"/>
          </p:cNvSpPr>
          <p:nvPr/>
        </p:nvSpPr>
        <p:spPr bwMode="auto">
          <a:xfrm>
            <a:off x="1108075" y="5303838"/>
            <a:ext cx="734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/>
              <a:t>Frank Bechtle – Polizeiposten Maichingen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426149"/>
            <a:ext cx="1425330" cy="166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72383D-93DE-461D-9A37-A1800F166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66" y="1426149"/>
            <a:ext cx="1663486" cy="16634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3316" name="Textfeld 2"/>
          <p:cNvSpPr txBox="1">
            <a:spLocks noChangeArrowheads="1"/>
          </p:cNvSpPr>
          <p:nvPr/>
        </p:nvSpPr>
        <p:spPr bwMode="auto">
          <a:xfrm>
            <a:off x="539750" y="908050"/>
            <a:ext cx="828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Vermögens- und Fälschungsdelikte  </a:t>
            </a:r>
          </a:p>
        </p:txBody>
      </p:sp>
      <p:sp>
        <p:nvSpPr>
          <p:cNvPr id="13317" name="Textfeld 2"/>
          <p:cNvSpPr txBox="1">
            <a:spLocks noChangeArrowheads="1"/>
          </p:cNvSpPr>
          <p:nvPr/>
        </p:nvSpPr>
        <p:spPr bwMode="auto">
          <a:xfrm>
            <a:off x="363538" y="1989138"/>
            <a:ext cx="84248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/>
              <a:t> 20 Straftaten </a:t>
            </a:r>
            <a:r>
              <a:rPr lang="de-DE" altLang="de-DE" sz="2800"/>
              <a:t>(2021: 21)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davon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15 x Betrug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 3 x Unterschlagung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 1 x Urkundenfälschung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 1x Untreue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Aufklärungsquote :</a:t>
            </a:r>
            <a:r>
              <a:rPr lang="de-DE" altLang="de-DE" sz="2400"/>
              <a:t> </a:t>
            </a:r>
            <a:r>
              <a:rPr lang="de-DE" altLang="de-DE" sz="2400" b="1"/>
              <a:t>45 %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455987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4340" name="Textfeld 2"/>
          <p:cNvSpPr txBox="1">
            <a:spLocks noChangeArrowheads="1"/>
          </p:cNvSpPr>
          <p:nvPr/>
        </p:nvSpPr>
        <p:spPr bwMode="auto">
          <a:xfrm>
            <a:off x="468313" y="765175"/>
            <a:ext cx="7991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Sonstige Straftaten </a:t>
            </a:r>
          </a:p>
        </p:txBody>
      </p:sp>
      <p:sp>
        <p:nvSpPr>
          <p:cNvPr id="15365" name="Textfeld 2"/>
          <p:cNvSpPr txBox="1">
            <a:spLocks noChangeArrowheads="1"/>
          </p:cNvSpPr>
          <p:nvPr/>
        </p:nvSpPr>
        <p:spPr bwMode="auto">
          <a:xfrm>
            <a:off x="684213" y="1411288"/>
            <a:ext cx="82089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>
                <a:latin typeface="+mn-lt"/>
              </a:rPr>
              <a:t>6 </a:t>
            </a:r>
            <a:r>
              <a:rPr lang="de-DE" altLang="de-DE" sz="2800" b="1" dirty="0">
                <a:latin typeface="+mn-lt"/>
              </a:rPr>
              <a:t> </a:t>
            </a:r>
            <a:r>
              <a:rPr lang="de-DE" altLang="de-DE" sz="2800" dirty="0">
                <a:latin typeface="+mn-lt"/>
              </a:rPr>
              <a:t>Beleidigungen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>
                <a:latin typeface="+mn-lt"/>
              </a:rPr>
              <a:t>2 Widerstände / </a:t>
            </a:r>
            <a:r>
              <a:rPr lang="de-DE" altLang="de-DE" sz="2800" dirty="0" err="1">
                <a:latin typeface="+mn-lt"/>
              </a:rPr>
              <a:t>tätl</a:t>
            </a:r>
            <a:r>
              <a:rPr lang="de-DE" altLang="de-DE" sz="2800" dirty="0">
                <a:latin typeface="+mn-lt"/>
              </a:rPr>
              <a:t>. Angriffe auf Polizeibeamte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2800" dirty="0">
                <a:latin typeface="+mn-lt"/>
              </a:rPr>
              <a:t>3 Verstöße </a:t>
            </a:r>
            <a:r>
              <a:rPr lang="de-DE" altLang="de-DE" sz="2800" dirty="0" err="1">
                <a:latin typeface="+mn-lt"/>
              </a:rPr>
              <a:t>BtmG</a:t>
            </a:r>
            <a:r>
              <a:rPr lang="de-DE" altLang="de-DE" sz="2800" dirty="0">
                <a:latin typeface="+mn-lt"/>
              </a:rPr>
              <a:t> 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de-DE" altLang="de-DE" sz="1400" dirty="0">
                <a:latin typeface="+mn-lt"/>
              </a:rPr>
              <a:t> 2 x Cannabis, 1 x sonst. Substanzen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>
                <a:latin typeface="+mn-lt"/>
              </a:rPr>
              <a:t>2 Bedrohungen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>
                <a:latin typeface="+mn-lt"/>
              </a:rPr>
              <a:t>….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28321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5364" name="Textfeld 2"/>
          <p:cNvSpPr txBox="1">
            <a:spLocks noChangeArrowheads="1"/>
          </p:cNvSpPr>
          <p:nvPr/>
        </p:nvSpPr>
        <p:spPr bwMode="auto">
          <a:xfrm>
            <a:off x="1403350" y="836613"/>
            <a:ext cx="662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/>
              <a:t>Verkehrsunfallstatistik 2022 </a:t>
            </a:r>
          </a:p>
        </p:txBody>
      </p:sp>
      <p:sp>
        <p:nvSpPr>
          <p:cNvPr id="15365" name="Textfeld 3"/>
          <p:cNvSpPr txBox="1">
            <a:spLocks noChangeArrowheads="1"/>
          </p:cNvSpPr>
          <p:nvPr/>
        </p:nvSpPr>
        <p:spPr bwMode="auto">
          <a:xfrm>
            <a:off x="179388" y="1773238"/>
            <a:ext cx="8856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16390" name="Textfeld 2"/>
          <p:cNvSpPr txBox="1">
            <a:spLocks noChangeArrowheads="1"/>
          </p:cNvSpPr>
          <p:nvPr/>
        </p:nvSpPr>
        <p:spPr bwMode="auto">
          <a:xfrm>
            <a:off x="395288" y="1908175"/>
            <a:ext cx="84963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n-lt"/>
              </a:rPr>
              <a:t>15 Verkehrsunfälle</a:t>
            </a:r>
            <a:r>
              <a:rPr lang="de-DE" altLang="de-DE" sz="2400" dirty="0">
                <a:latin typeface="+mn-lt"/>
              </a:rPr>
              <a:t> (2021: 32 Verkehrsunfälle) :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davon 11 innerorts / 4 </a:t>
            </a:r>
            <a:r>
              <a:rPr lang="de-DE" altLang="de-DE" sz="2400" dirty="0" err="1">
                <a:latin typeface="+mn-lt"/>
              </a:rPr>
              <a:t>außerorts</a:t>
            </a:r>
            <a:r>
              <a:rPr lang="de-DE" altLang="de-DE" sz="2400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3 Leichtverletzte / 1 </a:t>
            </a:r>
            <a:r>
              <a:rPr lang="de-DE" altLang="de-DE" sz="2400" dirty="0" err="1">
                <a:latin typeface="+mn-lt"/>
              </a:rPr>
              <a:t>Schwerverletzer</a:t>
            </a: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2 Radfahrerunfälle (1 LV/1 SV)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b="1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latin typeface="+mn-lt"/>
              </a:rPr>
              <a:t>Keine Unfallhäufungsstellen 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32432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6388" name="Textfeld 2"/>
          <p:cNvSpPr txBox="1">
            <a:spLocks noChangeArrowheads="1"/>
          </p:cNvSpPr>
          <p:nvPr/>
        </p:nvSpPr>
        <p:spPr bwMode="auto">
          <a:xfrm>
            <a:off x="1619250" y="836613"/>
            <a:ext cx="6624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/>
              <a:t>Verkehrsunfallstatistik 2022 </a:t>
            </a:r>
          </a:p>
        </p:txBody>
      </p:sp>
      <p:sp>
        <p:nvSpPr>
          <p:cNvPr id="16389" name="Textfeld 3"/>
          <p:cNvSpPr txBox="1">
            <a:spLocks noChangeArrowheads="1"/>
          </p:cNvSpPr>
          <p:nvPr/>
        </p:nvSpPr>
        <p:spPr bwMode="auto">
          <a:xfrm>
            <a:off x="179388" y="1773238"/>
            <a:ext cx="88566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latin typeface="Arial" panose="020B0604020202020204" pitchFamily="34" charset="0"/>
            </a:endParaRPr>
          </a:p>
        </p:txBody>
      </p:sp>
      <p:pic>
        <p:nvPicPr>
          <p:cNvPr id="16390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8545513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103563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Polizeiliche Kriminalstatistik </a:t>
            </a:r>
            <a:r>
              <a:rPr lang="de-DE" dirty="0" err="1"/>
              <a:t>Darmsheim</a:t>
            </a:r>
            <a:r>
              <a:rPr lang="de-DE" dirty="0"/>
              <a:t> 2022</a:t>
            </a:r>
          </a:p>
        </p:txBody>
      </p:sp>
      <p:pic>
        <p:nvPicPr>
          <p:cNvPr id="17412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642938"/>
            <a:ext cx="4391025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8436" name="Textfeld 2"/>
          <p:cNvSpPr txBox="1">
            <a:spLocks noChangeArrowheads="1"/>
          </p:cNvSpPr>
          <p:nvPr/>
        </p:nvSpPr>
        <p:spPr bwMode="auto">
          <a:xfrm>
            <a:off x="1331913" y="869950"/>
            <a:ext cx="6048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Vielen Dank an …</a:t>
            </a:r>
          </a:p>
        </p:txBody>
      </p:sp>
      <p:sp>
        <p:nvSpPr>
          <p:cNvPr id="18437" name="Textfeld 3"/>
          <p:cNvSpPr txBox="1">
            <a:spLocks noChangeArrowheads="1"/>
          </p:cNvSpPr>
          <p:nvPr/>
        </p:nvSpPr>
        <p:spPr bwMode="auto">
          <a:xfrm>
            <a:off x="468313" y="1844675"/>
            <a:ext cx="84963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Bezirksamt </a:t>
            </a:r>
            <a:r>
              <a:rPr lang="de-DE" altLang="de-DE" sz="2400" dirty="0" err="1">
                <a:latin typeface="+mn-lt"/>
              </a:rPr>
              <a:t>Darmsheim</a:t>
            </a:r>
            <a:r>
              <a:rPr lang="de-DE" altLang="de-DE" sz="2400" dirty="0">
                <a:latin typeface="+mn-lt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Stadtverwaltung Sindelfingen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Feuerwehr </a:t>
            </a:r>
            <a:r>
              <a:rPr lang="de-DE" altLang="de-DE" sz="2400" dirty="0" err="1">
                <a:latin typeface="+mn-lt"/>
              </a:rPr>
              <a:t>Darmsheim</a:t>
            </a:r>
            <a:r>
              <a:rPr lang="de-DE" altLang="de-DE" sz="2400" dirty="0"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Jugendtreff </a:t>
            </a:r>
            <a:r>
              <a:rPr lang="de-DE" altLang="de-DE" sz="2400" dirty="0" err="1">
                <a:latin typeface="+mn-lt"/>
              </a:rPr>
              <a:t>Darmsheim</a:t>
            </a:r>
            <a:r>
              <a:rPr lang="de-DE" altLang="de-DE" sz="2400" dirty="0">
                <a:latin typeface="+mn-lt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dirty="0"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dirty="0">
                <a:latin typeface="+mn-lt"/>
              </a:rPr>
              <a:t>Schulen, Kindergärten, Kirchen &amp; Vereine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89138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2125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Polizeiliche Kriminalstatistik </a:t>
            </a:r>
            <a:r>
              <a:rPr lang="de-DE" dirty="0" err="1">
                <a:solidFill>
                  <a:prstClr val="black">
                    <a:tint val="75000"/>
                  </a:prstClr>
                </a:solidFill>
              </a:rPr>
              <a:t>Darmsheim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 2022</a:t>
            </a:r>
          </a:p>
        </p:txBody>
      </p:sp>
      <p:sp>
        <p:nvSpPr>
          <p:cNvPr id="4100" name="Titel 2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143000"/>
          </a:xfrm>
        </p:spPr>
        <p:txBody>
          <a:bodyPr/>
          <a:lstStyle/>
          <a:p>
            <a:r>
              <a:rPr lang="de-DE" altLang="de-DE" sz="3600" b="1"/>
              <a:t>2022 – Rückkehr ins „normale“ </a:t>
            </a:r>
            <a:r>
              <a:rPr lang="de-DE" altLang="de-DE" sz="3600" b="1">
                <a:latin typeface="Arial" panose="020B0604020202020204" pitchFamily="34" charset="0"/>
                <a:cs typeface="Arial" panose="020B0604020202020204" pitchFamily="34" charset="0"/>
              </a:rPr>
              <a:t>Leben</a:t>
            </a:r>
            <a:br>
              <a:rPr lang="de-DE" altLang="de-DE" sz="3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>
                <a:latin typeface="Arial" panose="020B0604020202020204" pitchFamily="34" charset="0"/>
                <a:cs typeface="Arial" panose="020B0604020202020204" pitchFamily="34" charset="0"/>
              </a:rPr>
              <a:t>Entwicklungen im Landkreis Böblingen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01638" y="2403475"/>
            <a:ext cx="83518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de-DE" b="1" dirty="0"/>
              <a:t>Zunahme der Straftaten </a:t>
            </a:r>
            <a:r>
              <a:rPr lang="de-DE" dirty="0"/>
              <a:t>um 7,2 % (gesamt 15.543 Fälle) 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r>
              <a:rPr lang="de-DE" dirty="0"/>
              <a:t>Steigerung bei den </a:t>
            </a:r>
            <a:r>
              <a:rPr lang="de-DE" b="1" dirty="0"/>
              <a:t>Messerangriffen</a:t>
            </a:r>
            <a:r>
              <a:rPr lang="de-DE" dirty="0"/>
              <a:t> um 14,5 % (gesamt 63 Fälle)</a:t>
            </a:r>
          </a:p>
          <a:p>
            <a:pPr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r>
              <a:rPr lang="de-DE" dirty="0"/>
              <a:t>Steigerung der Fallzahlen bei </a:t>
            </a:r>
            <a:r>
              <a:rPr lang="de-DE" b="1" dirty="0"/>
              <a:t>Gewalt </a:t>
            </a:r>
            <a:r>
              <a:rPr lang="de-DE" b="1" dirty="0" err="1"/>
              <a:t>gg</a:t>
            </a:r>
            <a:r>
              <a:rPr lang="de-DE" b="1" dirty="0"/>
              <a:t>. Polizeibeamte und Rettungskräfte </a:t>
            </a:r>
            <a:r>
              <a:rPr lang="de-DE" dirty="0"/>
              <a:t>um 14,1 % (gesamt 226 Fälle) – hierbei wurden präsidiumsweit 160 Polizisten und 8 Rettungskräfte leicht verletzt.  3 Polizisten erlitten schwere Verletzungen.  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r>
              <a:rPr lang="de-DE" dirty="0"/>
              <a:t>Kreisweite </a:t>
            </a:r>
            <a:r>
              <a:rPr lang="de-DE" b="1" dirty="0"/>
              <a:t>Zunahme im Bereich Cybercrime </a:t>
            </a:r>
            <a:r>
              <a:rPr lang="de-DE" dirty="0"/>
              <a:t>(Betrug +</a:t>
            </a:r>
            <a:r>
              <a:rPr lang="de-DE"/>
              <a:t>7,6% / </a:t>
            </a:r>
            <a:r>
              <a:rPr lang="de-DE" dirty="0"/>
              <a:t>gesamt 298 Fälle und Verbreitung pornografischer Schriften + </a:t>
            </a:r>
            <a:r>
              <a:rPr lang="de-DE"/>
              <a:t>23,6% / gesamt </a:t>
            </a:r>
            <a:r>
              <a:rPr lang="de-DE" dirty="0"/>
              <a:t>173 Fälle) </a:t>
            </a:r>
          </a:p>
          <a:p>
            <a:pPr marL="285750" indent="-285750">
              <a:buFontTx/>
              <a:buChar char="-"/>
              <a:defRPr/>
            </a:pPr>
            <a:endParaRPr lang="de-DE" dirty="0"/>
          </a:p>
          <a:p>
            <a:pPr marL="285750" indent="-285750">
              <a:buFontTx/>
              <a:buChar char="-"/>
              <a:defRPr/>
            </a:pPr>
            <a:endParaRPr lang="de-DE" dirty="0"/>
          </a:p>
        </p:txBody>
      </p:sp>
      <p:pic>
        <p:nvPicPr>
          <p:cNvPr id="4102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027238"/>
            <a:ext cx="178911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2125" cy="365125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Polizeiliche Kriminalstatistik </a:t>
            </a:r>
            <a:r>
              <a:rPr lang="de-DE" dirty="0" err="1">
                <a:solidFill>
                  <a:prstClr val="black">
                    <a:tint val="75000"/>
                  </a:prstClr>
                </a:solidFill>
              </a:rPr>
              <a:t>Darmsheim</a:t>
            </a:r>
            <a:r>
              <a:rPr lang="de-DE" dirty="0">
                <a:solidFill>
                  <a:prstClr val="black">
                    <a:tint val="75000"/>
                  </a:prstClr>
                </a:solidFill>
              </a:rPr>
              <a:t> 2022</a:t>
            </a:r>
          </a:p>
        </p:txBody>
      </p:sp>
      <p:sp>
        <p:nvSpPr>
          <p:cNvPr id="6148" name="Titel 2"/>
          <p:cNvSpPr>
            <a:spLocks noGrp="1"/>
          </p:cNvSpPr>
          <p:nvPr>
            <p:ph type="title"/>
          </p:nvPr>
        </p:nvSpPr>
        <p:spPr>
          <a:xfrm>
            <a:off x="395288" y="692150"/>
            <a:ext cx="8229600" cy="1081088"/>
          </a:xfrm>
        </p:spPr>
        <p:txBody>
          <a:bodyPr/>
          <a:lstStyle/>
          <a:p>
            <a:r>
              <a:rPr lang="de-DE" altLang="de-DE" sz="3600" b="1" u="sng">
                <a:latin typeface="Arial" panose="020B0604020202020204" pitchFamily="34" charset="0"/>
                <a:cs typeface="Arial" panose="020B0604020202020204" pitchFamily="34" charset="0"/>
              </a:rPr>
              <a:t>Phänomen Anruferdelikte</a:t>
            </a:r>
            <a:endParaRPr lang="de-DE" altLang="de-DE" sz="2400" b="1" u="sng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2" descr="37bf8c95-b1fd-4c85-8a3c-1675d706edef@POLIZEI-B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205038"/>
            <a:ext cx="24495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feld 3"/>
          <p:cNvSpPr txBox="1">
            <a:spLocks noChangeArrowheads="1"/>
          </p:cNvSpPr>
          <p:nvPr/>
        </p:nvSpPr>
        <p:spPr bwMode="auto">
          <a:xfrm>
            <a:off x="2947988" y="2205038"/>
            <a:ext cx="338455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Schockanrufe 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falscher Polizeibeamter 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falscher Microsoftmitarbeiter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falsche Inkassoforderungen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Gewinnversprechen 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Enkeltrick 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Love Scam 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Whats-App-Fraud </a:t>
            </a:r>
          </a:p>
          <a:p>
            <a:pPr>
              <a:spcBef>
                <a:spcPct val="0"/>
              </a:spcBef>
            </a:pPr>
            <a:r>
              <a:rPr lang="de-DE" altLang="de-DE" sz="2000">
                <a:latin typeface="Arial" panose="020B0604020202020204" pitchFamily="34" charset="0"/>
              </a:rPr>
              <a:t>Sex-Torsion </a:t>
            </a:r>
          </a:p>
        </p:txBody>
      </p:sp>
      <p:pic>
        <p:nvPicPr>
          <p:cNvPr id="6151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2133600"/>
            <a:ext cx="20447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8196" name="Textfeld 2"/>
          <p:cNvSpPr txBox="1">
            <a:spLocks noChangeArrowheads="1"/>
          </p:cNvSpPr>
          <p:nvPr/>
        </p:nvSpPr>
        <p:spPr bwMode="auto">
          <a:xfrm>
            <a:off x="1908175" y="836613"/>
            <a:ext cx="568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197" name="Textfeld 4"/>
          <p:cNvSpPr txBox="1">
            <a:spLocks noChangeArrowheads="1"/>
          </p:cNvSpPr>
          <p:nvPr/>
        </p:nvSpPr>
        <p:spPr bwMode="auto">
          <a:xfrm>
            <a:off x="6170613" y="4932363"/>
            <a:ext cx="2695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>AQ: 48,3 %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/>
              <a:t>Schaden: 144.015 Euro</a:t>
            </a:r>
          </a:p>
        </p:txBody>
      </p:sp>
      <p:pic>
        <p:nvPicPr>
          <p:cNvPr id="819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105025"/>
            <a:ext cx="2511425" cy="287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feld 2"/>
          <p:cNvSpPr txBox="1">
            <a:spLocks noChangeArrowheads="1"/>
          </p:cNvSpPr>
          <p:nvPr/>
        </p:nvSpPr>
        <p:spPr bwMode="auto">
          <a:xfrm>
            <a:off x="2060575" y="989013"/>
            <a:ext cx="568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5 – Jahres – Entwicklung </a:t>
            </a:r>
          </a:p>
        </p:txBody>
      </p:sp>
      <p:graphicFrame>
        <p:nvGraphicFramePr>
          <p:cNvPr id="8200" name="Diagramm 8"/>
          <p:cNvGraphicFramePr>
            <a:graphicFrameLocks/>
          </p:cNvGraphicFramePr>
          <p:nvPr/>
        </p:nvGraphicFramePr>
        <p:xfrm>
          <a:off x="633413" y="1887538"/>
          <a:ext cx="5437187" cy="367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Diagramm" r:id="rId5" imgW="5444200" imgH="3688400" progId="Excel.Chart.8">
                  <p:embed/>
                </p:oleObj>
              </mc:Choice>
              <mc:Fallback>
                <p:oleObj name="Diagramm" r:id="rId5" imgW="5444200" imgH="3688400" progId="Excel.Chart.8">
                  <p:embed/>
                  <p:pic>
                    <p:nvPicPr>
                      <p:cNvPr id="0" name="Diagramm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87538"/>
                        <a:ext cx="5437187" cy="367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032125" cy="365125"/>
          </a:xfrm>
        </p:spPr>
        <p:txBody>
          <a:bodyPr/>
          <a:lstStyle/>
          <a:p>
            <a:pPr>
              <a:defRPr/>
            </a:pPr>
            <a:r>
              <a:rPr lang="de-DE" dirty="0"/>
              <a:t>Polizeiliche Kriminalstatistik </a:t>
            </a:r>
            <a:r>
              <a:rPr lang="de-DE" dirty="0" err="1"/>
              <a:t>Darmsheim</a:t>
            </a:r>
            <a:r>
              <a:rPr lang="de-DE" dirty="0"/>
              <a:t> 2022</a:t>
            </a:r>
          </a:p>
        </p:txBody>
      </p:sp>
      <p:sp>
        <p:nvSpPr>
          <p:cNvPr id="10244" name="Textfeld 2"/>
          <p:cNvSpPr txBox="1">
            <a:spLocks noChangeArrowheads="1"/>
          </p:cNvSpPr>
          <p:nvPr/>
        </p:nvSpPr>
        <p:spPr bwMode="auto">
          <a:xfrm>
            <a:off x="1908175" y="836613"/>
            <a:ext cx="56880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5" name="Textfeld 3"/>
          <p:cNvSpPr txBox="1">
            <a:spLocks noChangeArrowheads="1"/>
          </p:cNvSpPr>
          <p:nvPr/>
        </p:nvSpPr>
        <p:spPr bwMode="auto">
          <a:xfrm>
            <a:off x="179388" y="695325"/>
            <a:ext cx="85264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3600" b="1" u="sng">
                <a:solidFill>
                  <a:srgbClr val="000000"/>
                </a:solidFill>
                <a:latin typeface="Arial" panose="020B0604020202020204" pitchFamily="34" charset="0"/>
              </a:rPr>
              <a:t>Häufigkeitszahlen* der Gemeinden im Revierbereich Sindelfingen</a:t>
            </a:r>
          </a:p>
        </p:txBody>
      </p:sp>
      <p:sp>
        <p:nvSpPr>
          <p:cNvPr id="9222" name="Textfeld 3"/>
          <p:cNvSpPr txBox="1">
            <a:spLocks noChangeArrowheads="1"/>
          </p:cNvSpPr>
          <p:nvPr/>
        </p:nvSpPr>
        <p:spPr bwMode="auto">
          <a:xfrm>
            <a:off x="422275" y="2292349"/>
            <a:ext cx="831056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Aidlingen (9.274 EW)	:	1.132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b="1" dirty="0" err="1">
                <a:latin typeface="Arial" panose="020B0604020202020204" pitchFamily="34" charset="0"/>
              </a:rPr>
              <a:t>Darmsheim</a:t>
            </a:r>
            <a:r>
              <a:rPr lang="de-DE" altLang="de-DE" sz="1800" b="1" dirty="0">
                <a:latin typeface="Arial" panose="020B0604020202020204" pitchFamily="34" charset="0"/>
              </a:rPr>
              <a:t> (4.350 EW)	:	2.000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 err="1">
                <a:latin typeface="Arial" panose="020B0604020202020204" pitchFamily="34" charset="0"/>
              </a:rPr>
              <a:t>Maichingen</a:t>
            </a:r>
            <a:r>
              <a:rPr lang="de-DE" altLang="de-DE" sz="1800" dirty="0">
                <a:latin typeface="Arial" panose="020B0604020202020204" pitchFamily="34" charset="0"/>
              </a:rPr>
              <a:t> (13.812 EW)	:	2.200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b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Grafenau (6.861 EW)	:	2.609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 err="1">
                <a:latin typeface="Arial" panose="020B0604020202020204" pitchFamily="34" charset="0"/>
              </a:rPr>
              <a:t>Magstadt</a:t>
            </a:r>
            <a:r>
              <a:rPr lang="de-DE" altLang="de-DE" sz="1800" dirty="0">
                <a:latin typeface="Arial" panose="020B0604020202020204" pitchFamily="34" charset="0"/>
              </a:rPr>
              <a:t> (9.274 EW)	:	3.042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Sindelfingen (64.151 EW)	:	5.208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i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Böblingen (50.470 EW)	:	6.950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de-DE" altLang="de-DE" sz="1800" dirty="0">
                <a:latin typeface="Arial" panose="020B0604020202020204" pitchFamily="34" charset="0"/>
              </a:rPr>
              <a:t>*</a:t>
            </a:r>
            <a:r>
              <a:rPr lang="de-DE" altLang="de-DE" sz="1200" dirty="0">
                <a:latin typeface="Arial" panose="020B0604020202020204" pitchFamily="34" charset="0"/>
              </a:rPr>
              <a:t>Straftaten auf 100.000 Einwohner </a:t>
            </a:r>
          </a:p>
        </p:txBody>
      </p:sp>
    </p:spTree>
    <p:extLst>
      <p:ext uri="{BB962C8B-B14F-4D97-AF65-F5344CB8AC3E}">
        <p14:creationId xmlns:p14="http://schemas.microsoft.com/office/powerpoint/2010/main" val="2076445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9220" name="Textfeld 2"/>
          <p:cNvSpPr txBox="1">
            <a:spLocks noChangeArrowheads="1"/>
          </p:cNvSpPr>
          <p:nvPr/>
        </p:nvSpPr>
        <p:spPr bwMode="auto">
          <a:xfrm>
            <a:off x="1763713" y="836613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Tatverdächtigenstruktur</a:t>
            </a:r>
            <a:r>
              <a:rPr lang="de-DE" altLang="de-DE" sz="3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5" name="Textfeld 3"/>
          <p:cNvSpPr txBox="1">
            <a:spLocks noChangeArrowheads="1"/>
          </p:cNvSpPr>
          <p:nvPr/>
        </p:nvSpPr>
        <p:spPr bwMode="auto">
          <a:xfrm>
            <a:off x="395288" y="1920875"/>
            <a:ext cx="5040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b="1" dirty="0">
                <a:latin typeface="+mn-lt"/>
              </a:rPr>
              <a:t>Gesamt: 43 Tatverdächtige </a:t>
            </a:r>
          </a:p>
        </p:txBody>
      </p:sp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07504" y="2564904"/>
          <a:ext cx="518408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3" name="Textfeld 2"/>
          <p:cNvSpPr txBox="1">
            <a:spLocks noChangeArrowheads="1"/>
          </p:cNvSpPr>
          <p:nvPr/>
        </p:nvSpPr>
        <p:spPr bwMode="auto">
          <a:xfrm>
            <a:off x="395288" y="2444750"/>
            <a:ext cx="640873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… davon </a:t>
            </a:r>
            <a:r>
              <a:rPr lang="de-DE" altLang="de-DE" sz="2400" b="1"/>
              <a:t>35 männlich </a:t>
            </a:r>
            <a:r>
              <a:rPr lang="de-DE" altLang="de-DE" sz="2400"/>
              <a:t>und </a:t>
            </a:r>
            <a:r>
              <a:rPr lang="de-DE" altLang="de-DE" sz="2400" b="1"/>
              <a:t>8 weiblich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2 Kinder (0-13 Jahre)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1  Jugendlicher (14-17 Jahre)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4  Heranwachsende (18-20 Jahre)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36 Erwachsene (&gt; 20 Jahre)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Anteil nichtdeutsche Tatverdächtige: 46,5</a:t>
            </a:r>
            <a:r>
              <a:rPr lang="de-DE" altLang="de-DE" sz="2400" b="1"/>
              <a:t> %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444750"/>
            <a:ext cx="31765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0244" name="Textfeld 2"/>
          <p:cNvSpPr txBox="1">
            <a:spLocks noChangeArrowheads="1"/>
          </p:cNvSpPr>
          <p:nvPr/>
        </p:nvSpPr>
        <p:spPr bwMode="auto">
          <a:xfrm>
            <a:off x="900113" y="836613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Diebstahlskriminalität 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773238"/>
            <a:ext cx="2255838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feld 2"/>
          <p:cNvSpPr txBox="1">
            <a:spLocks noChangeArrowheads="1"/>
          </p:cNvSpPr>
          <p:nvPr/>
        </p:nvSpPr>
        <p:spPr bwMode="auto">
          <a:xfrm>
            <a:off x="501650" y="1770063"/>
            <a:ext cx="71088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Insgesamt 11  Diebstahlsdelikte </a:t>
            </a:r>
            <a:r>
              <a:rPr lang="de-DE" altLang="de-DE" sz="2400"/>
              <a:t>(2021: 18)</a:t>
            </a:r>
            <a:r>
              <a:rPr lang="de-DE" altLang="de-DE" sz="2400" b="1"/>
              <a:t> </a:t>
            </a:r>
            <a:r>
              <a:rPr lang="de-DE" altLang="de-DE" sz="2400" i="1"/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5</a:t>
            </a:r>
            <a:r>
              <a:rPr lang="de-DE" altLang="de-DE" sz="2400" b="1"/>
              <a:t> </a:t>
            </a:r>
            <a:r>
              <a:rPr lang="de-DE" altLang="de-DE" sz="2400"/>
              <a:t>einfache Diebstähle 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6 schwere Diebstähle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Aufklärungsquote:</a:t>
            </a:r>
            <a:r>
              <a:rPr lang="de-DE" altLang="de-DE" sz="2400"/>
              <a:t> </a:t>
            </a:r>
            <a:r>
              <a:rPr lang="de-DE" altLang="de-DE" sz="2400" b="1"/>
              <a:t>9,1 %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darunter ….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2 Fahrraddiebstähle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2 Ladendiebstähle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2 Wohnungseinbruchsdiebstähle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5</a:t>
            </a:r>
            <a:r>
              <a:rPr lang="de-DE" altLang="de-DE" sz="2400" b="1"/>
              <a:t> </a:t>
            </a:r>
            <a:r>
              <a:rPr lang="de-DE" altLang="de-DE" sz="2400"/>
              <a:t>sonstige Diebstähle </a:t>
            </a:r>
            <a:endParaRPr lang="de-DE" altLang="de-DE" sz="180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441700"/>
            <a:ext cx="21875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1268" name="Textfeld 2"/>
          <p:cNvSpPr txBox="1">
            <a:spLocks noChangeArrowheads="1"/>
          </p:cNvSpPr>
          <p:nvPr/>
        </p:nvSpPr>
        <p:spPr bwMode="auto">
          <a:xfrm>
            <a:off x="323850" y="749300"/>
            <a:ext cx="74882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Vandalismus</a:t>
            </a:r>
          </a:p>
        </p:txBody>
      </p:sp>
      <p:sp>
        <p:nvSpPr>
          <p:cNvPr id="11269" name="AutoShape 8" descr="https://s14-eu5.startpage.com/cgi-bin/serveimage?url=http%3A%2F%2Ft0.gstatic.com%2Fimages%3Fq%3Dtbn%3AANd9GcRx2XH2qzVKfaqE5EfIaufmbv4Oh8zLg8r-bJ0uzeWCdOiiQGFiwQ&amp;sp=8d068891614d3b343db55212aa6573fa&amp;anticache=934751"/>
          <p:cNvSpPr>
            <a:spLocks noChangeAspect="1" noChangeArrowheads="1"/>
          </p:cNvSpPr>
          <p:nvPr/>
        </p:nvSpPr>
        <p:spPr bwMode="auto">
          <a:xfrm>
            <a:off x="144463" y="-685800"/>
            <a:ext cx="2143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05263"/>
            <a:ext cx="2595563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feld 2"/>
          <p:cNvSpPr txBox="1">
            <a:spLocks noChangeArrowheads="1"/>
          </p:cNvSpPr>
          <p:nvPr/>
        </p:nvSpPr>
        <p:spPr bwMode="auto">
          <a:xfrm>
            <a:off x="500063" y="1566863"/>
            <a:ext cx="568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23 Sachbeschädigungen </a:t>
            </a:r>
            <a:r>
              <a:rPr lang="de-DE" altLang="de-DE" sz="2400"/>
              <a:t>(2021: 10 )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davon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5 Sachbeschädigungen an Kfz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4 Sachbeschädigungen durch Graffiti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1 Sachbeschädigung durch Brandlegung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Aufklärungsquote lediglich 4,3 %</a:t>
            </a:r>
            <a:endParaRPr lang="de-DE" altLang="de-DE" sz="2400" b="1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909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32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Polizeiliche Kriminalstatistik Darmsheim 2022</a:t>
            </a:r>
          </a:p>
        </p:txBody>
      </p:sp>
      <p:sp>
        <p:nvSpPr>
          <p:cNvPr id="12292" name="Textfeld 2"/>
          <p:cNvSpPr txBox="1">
            <a:spLocks noChangeArrowheads="1"/>
          </p:cNvSpPr>
          <p:nvPr/>
        </p:nvSpPr>
        <p:spPr bwMode="auto">
          <a:xfrm>
            <a:off x="1116013" y="836613"/>
            <a:ext cx="69119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3600" b="1" u="sng">
                <a:latin typeface="Arial" panose="020B0604020202020204" pitchFamily="34" charset="0"/>
              </a:rPr>
              <a:t>Körperverletzungsdelikte</a:t>
            </a:r>
          </a:p>
        </p:txBody>
      </p:sp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2001838"/>
            <a:ext cx="2598737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feld 2"/>
          <p:cNvSpPr txBox="1">
            <a:spLocks noChangeArrowheads="1"/>
          </p:cNvSpPr>
          <p:nvPr/>
        </p:nvSpPr>
        <p:spPr bwMode="auto">
          <a:xfrm>
            <a:off x="461963" y="2001838"/>
            <a:ext cx="46148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11 Körperverletzungen </a:t>
            </a:r>
            <a:r>
              <a:rPr lang="de-DE" altLang="de-DE" sz="2400"/>
              <a:t>(2021: 9)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davon 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7 einfache Körperverletzungen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4 gefährliche Körperverletzung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/>
              <a:t>Aufklärungsquote: 100   %   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4076700"/>
            <a:ext cx="26289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512</Words>
  <Application>Microsoft Office PowerPoint</Application>
  <PresentationFormat>Bildschirmpräsentation (4:3)</PresentationFormat>
  <Paragraphs>140</Paragraphs>
  <Slides>15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Larissa</vt:lpstr>
      <vt:lpstr>Diagramm</vt:lpstr>
      <vt:lpstr>PowerPoint-Präsentation</vt:lpstr>
      <vt:lpstr>2022 – Rückkehr ins „normale“ Leben Entwicklungen im Landkreis Böblingen</vt:lpstr>
      <vt:lpstr>Phänomen Anruferdelikte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Polizei Baden-Württemberg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Bechtle, Frank</dc:creator>
  <cp:lastModifiedBy>Babin, Dominique</cp:lastModifiedBy>
  <cp:revision>230</cp:revision>
  <cp:lastPrinted>2021-08-26T13:00:11Z</cp:lastPrinted>
  <dcterms:created xsi:type="dcterms:W3CDTF">2014-02-03T12:38:26Z</dcterms:created>
  <dcterms:modified xsi:type="dcterms:W3CDTF">2023-10-09T07:45:04Z</dcterms:modified>
</cp:coreProperties>
</file>